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  <p:sldMasterId id="2147483694" r:id="rId3"/>
    <p:sldMasterId id="2147483721" r:id="rId4"/>
  </p:sldMasterIdLst>
  <p:sldIdLst>
    <p:sldId id="256" r:id="rId5"/>
    <p:sldId id="341" r:id="rId6"/>
    <p:sldId id="309" r:id="rId7"/>
    <p:sldId id="344" r:id="rId8"/>
    <p:sldId id="346" r:id="rId9"/>
    <p:sldId id="359" r:id="rId10"/>
    <p:sldId id="352" r:id="rId11"/>
    <p:sldId id="353" r:id="rId12"/>
    <p:sldId id="354" r:id="rId13"/>
    <p:sldId id="345" r:id="rId14"/>
    <p:sldId id="347" r:id="rId15"/>
    <p:sldId id="355" r:id="rId16"/>
    <p:sldId id="356" r:id="rId17"/>
    <p:sldId id="358" r:id="rId18"/>
    <p:sldId id="30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6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696" y="176"/>
      </p:cViewPr>
      <p:guideLst>
        <p:guide orient="horz" pos="22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9144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7545319" y="1"/>
            <a:ext cx="1598681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42405" y="30974"/>
            <a:ext cx="2238280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71414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140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1" y="2362200"/>
            <a:ext cx="9143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150522" y="3"/>
            <a:ext cx="4993480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633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9510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9144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875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332483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7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529492"/>
            <a:ext cx="16741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127463"/>
            <a:ext cx="167418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08439"/>
            <a:ext cx="1674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234882"/>
            <a:ext cx="2037972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97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99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434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637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305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3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362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165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9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580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380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6554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404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81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704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471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442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22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6559525" y="-17975"/>
            <a:ext cx="2584475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411169" y="342080"/>
            <a:ext cx="4080578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4005" y="1997014"/>
            <a:ext cx="226314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80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88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2563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390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343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8118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9144000" cy="1196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7545319" y="1"/>
            <a:ext cx="1598681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42405" y="30974"/>
            <a:ext cx="2238280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71414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0551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441373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42236" y="2966969"/>
            <a:ext cx="1673123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02053" y="1678846"/>
            <a:ext cx="1673123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43144" y="390721"/>
            <a:ext cx="1673123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71902" y="1649809"/>
            <a:ext cx="1673123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67257" y="4236451"/>
            <a:ext cx="1673123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217930" y="1836322"/>
            <a:ext cx="2508249" cy="1881186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4785651" y="2317932"/>
            <a:ext cx="1270204" cy="952653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213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3014506" y="1301929"/>
            <a:ext cx="5900894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157278" y="709751"/>
            <a:ext cx="3222546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87138" y="2023797"/>
            <a:ext cx="3150700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90" r:id="rId7"/>
    <p:sldLayoutId id="2147483680" r:id="rId8"/>
    <p:sldLayoutId id="2147483681" r:id="rId9"/>
    <p:sldLayoutId id="2147483682" r:id="rId10"/>
    <p:sldLayoutId id="2147483691" r:id="rId11"/>
    <p:sldLayoutId id="2147483684" r:id="rId12"/>
    <p:sldLayoutId id="2147483693" r:id="rId13"/>
    <p:sldLayoutId id="2147483686" r:id="rId14"/>
    <p:sldLayoutId id="2147483692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8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6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747688" y="4096362"/>
            <a:ext cx="728342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  <a:cs typeface="Arial" pitchFamily="34" charset="0"/>
              </a:rPr>
              <a:t>유해동물 감지 및 퇴치 중간발표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1706123" y="5661634"/>
            <a:ext cx="72833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ea typeface="배달의민족 주아" panose="02020603020101020101" pitchFamily="18" charset="-127"/>
                <a:cs typeface="Arial" pitchFamily="34" charset="0"/>
              </a:rPr>
              <a:t>(O2A) </a:t>
            </a:r>
            <a:r>
              <a:rPr lang="ko-KR" altLang="en-US" dirty="0">
                <a:solidFill>
                  <a:schemeClr val="bg1"/>
                </a:solidFill>
                <a:ea typeface="배달의민족 주아" panose="02020603020101020101" pitchFamily="18" charset="-127"/>
                <a:cs typeface="Arial" pitchFamily="34" charset="0"/>
              </a:rPr>
              <a:t>박주현 </a:t>
            </a:r>
            <a:r>
              <a:rPr lang="ko-KR" altLang="en-US" sz="2000" dirty="0">
                <a:solidFill>
                  <a:schemeClr val="bg1"/>
                </a:solidFill>
                <a:ea typeface="배달의민족 주아" panose="02020603020101020101" pitchFamily="18" charset="-127"/>
                <a:cs typeface="Arial" pitchFamily="34" charset="0"/>
              </a:rPr>
              <a:t>박지성</a:t>
            </a:r>
            <a:r>
              <a:rPr lang="ko-KR" altLang="en-US" dirty="0">
                <a:solidFill>
                  <a:schemeClr val="bg1"/>
                </a:solidFill>
                <a:ea typeface="배달의민족 주아" panose="02020603020101020101" pitchFamily="18" charset="-127"/>
                <a:cs typeface="Arial" pitchFamily="34" charset="0"/>
              </a:rPr>
              <a:t> 이원기</a:t>
            </a:r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진행상황</a:t>
            </a:r>
            <a:endParaRPr lang="en-US" dirty="0"/>
          </a:p>
        </p:txBody>
      </p:sp>
      <p:pic>
        <p:nvPicPr>
          <p:cNvPr id="4" name="그림 3" descr="텍스트, 사람, 실내이(가) 표시된 사진&#10;&#10;자동 생성된 설명">
            <a:extLst>
              <a:ext uri="{FF2B5EF4-FFF2-40B4-BE49-F238E27FC236}">
                <a16:creationId xmlns:a16="http://schemas.microsoft.com/office/drawing/2014/main" id="{B59E7D88-9876-4737-8E90-62F6CC54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97033"/>
            <a:ext cx="3763384" cy="3001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362896-C455-4643-849F-24808AF2B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210" y="1197033"/>
            <a:ext cx="3763385" cy="3001328"/>
          </a:xfrm>
          <a:prstGeom prst="rect">
            <a:avLst/>
          </a:prstGeom>
        </p:spPr>
      </p:pic>
      <p:pic>
        <p:nvPicPr>
          <p:cNvPr id="10" name="그림 9" descr="텍스트, 포유류, 라마이(가) 표시된 사진&#10;&#10;자동 생성된 설명">
            <a:extLst>
              <a:ext uri="{FF2B5EF4-FFF2-40B4-BE49-F238E27FC236}">
                <a16:creationId xmlns:a16="http://schemas.microsoft.com/office/drawing/2014/main" id="{BB4B6569-9FEA-4704-9E1D-18FC077D2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905" y="3856672"/>
            <a:ext cx="3763383" cy="3001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3E1A6A-53B8-442D-BBB3-EE3867703A1E}"/>
              </a:ext>
            </a:extLst>
          </p:cNvPr>
          <p:cNvSpPr txBox="1"/>
          <p:nvPr/>
        </p:nvSpPr>
        <p:spPr>
          <a:xfrm>
            <a:off x="10598" y="5719156"/>
            <a:ext cx="261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FFFF00"/>
                </a:highlight>
              </a:rPr>
              <a:t>웹캠을</a:t>
            </a:r>
            <a:r>
              <a:rPr lang="ko-KR" altLang="en-US" b="1" dirty="0">
                <a:highlight>
                  <a:srgbClr val="FFFF00"/>
                </a:highlight>
              </a:rPr>
              <a:t> 사용해 객체 인식</a:t>
            </a:r>
          </a:p>
        </p:txBody>
      </p:sp>
    </p:spTree>
    <p:extLst>
      <p:ext uri="{BB962C8B-B14F-4D97-AF65-F5344CB8AC3E}">
        <p14:creationId xmlns:p14="http://schemas.microsoft.com/office/powerpoint/2010/main" val="412605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변경사항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0504EF-3F63-4D72-B289-5EF49F7E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" y="2224258"/>
            <a:ext cx="9144000" cy="830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FB91-A0AC-4408-892D-6833EB900D86}"/>
              </a:ext>
            </a:extLst>
          </p:cNvPr>
          <p:cNvSpPr txBox="1"/>
          <p:nvPr/>
        </p:nvSpPr>
        <p:spPr>
          <a:xfrm>
            <a:off x="242646" y="1604357"/>
            <a:ext cx="8890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Jetson board tx2 -&gt; raspberry pi </a:t>
            </a:r>
            <a:r>
              <a:rPr lang="ko-KR" altLang="en-US" sz="2400" b="1" dirty="0"/>
              <a:t>로 변경 </a:t>
            </a:r>
            <a:r>
              <a:rPr lang="en-US" altLang="ko-KR" sz="2400" b="1" dirty="0"/>
              <a:t>-&gt;</a:t>
            </a:r>
            <a:r>
              <a:rPr lang="ko-KR" altLang="en-US" sz="2400" b="1" dirty="0"/>
              <a:t> 노트북 </a:t>
            </a:r>
            <a:r>
              <a:rPr lang="en-US" altLang="ko-KR" sz="2400" b="1" dirty="0"/>
              <a:t>+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아두이노</a:t>
            </a:r>
            <a:endParaRPr lang="ko-KR" alt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47766-DD78-49DF-82AF-0E10433508D7}"/>
              </a:ext>
            </a:extLst>
          </p:cNvPr>
          <p:cNvSpPr txBox="1"/>
          <p:nvPr/>
        </p:nvSpPr>
        <p:spPr>
          <a:xfrm>
            <a:off x="282401" y="3270508"/>
            <a:ext cx="5243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Cuda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와 </a:t>
            </a:r>
            <a:r>
              <a:rPr lang="en-US" altLang="ko-KR" b="1" dirty="0" err="1">
                <a:highlight>
                  <a:srgbClr val="FFFF00"/>
                </a:highlight>
              </a:rPr>
              <a:t>pytorch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>
                <a:highlight>
                  <a:srgbClr val="FFFF00"/>
                </a:highlight>
              </a:rPr>
              <a:t>버전 호환성 부족으로 힘들다 판단</a:t>
            </a:r>
            <a:endParaRPr lang="en-US" altLang="ko-KR" b="1" dirty="0">
              <a:highlight>
                <a:srgbClr val="FFFF00"/>
              </a:highlight>
            </a:endParaRPr>
          </a:p>
          <a:p>
            <a:r>
              <a:rPr lang="en-US" altLang="ko-KR" b="1" dirty="0"/>
              <a:t>Jetson board tx2</a:t>
            </a:r>
            <a:r>
              <a:rPr lang="ko-KR" altLang="en-US" b="1" dirty="0"/>
              <a:t>의 </a:t>
            </a:r>
            <a:r>
              <a:rPr lang="en-US" altLang="ko-KR" b="1" dirty="0" err="1"/>
              <a:t>Cuda</a:t>
            </a:r>
            <a:r>
              <a:rPr lang="en-US" altLang="ko-KR" b="1" dirty="0"/>
              <a:t> </a:t>
            </a:r>
            <a:r>
              <a:rPr lang="ko-KR" altLang="en-US" b="1" dirty="0"/>
              <a:t>업그레이드가 불가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1C33E3-21BE-4CB5-AE76-51830FD2C8BA}"/>
              </a:ext>
            </a:extLst>
          </p:cNvPr>
          <p:cNvSpPr txBox="1"/>
          <p:nvPr/>
        </p:nvSpPr>
        <p:spPr>
          <a:xfrm>
            <a:off x="242647" y="4652837"/>
            <a:ext cx="5027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적외선 카메라 </a:t>
            </a:r>
            <a:r>
              <a:rPr lang="en-US" altLang="ko-KR" sz="2400" b="1" dirty="0"/>
              <a:t>-&gt; </a:t>
            </a:r>
            <a:r>
              <a:rPr lang="ko-KR" altLang="en-US" sz="2400" b="1" dirty="0" err="1"/>
              <a:t>웹캠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97FD8-60CF-4369-992F-78DF3E2DCC5B}"/>
              </a:ext>
            </a:extLst>
          </p:cNvPr>
          <p:cNvSpPr txBox="1"/>
          <p:nvPr/>
        </p:nvSpPr>
        <p:spPr>
          <a:xfrm>
            <a:off x="309150" y="5474701"/>
            <a:ext cx="6394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적외선 카메라를 사용 계획했지만</a:t>
            </a:r>
            <a:r>
              <a:rPr lang="en-US" altLang="ko-KR" b="1" dirty="0"/>
              <a:t>, </a:t>
            </a:r>
            <a:r>
              <a:rPr lang="ko-KR" altLang="en-US" b="1" dirty="0">
                <a:highlight>
                  <a:srgbClr val="FFFF00"/>
                </a:highlight>
              </a:rPr>
              <a:t>시연이 불가능해 </a:t>
            </a:r>
            <a:r>
              <a:rPr lang="ko-KR" altLang="en-US" b="1" dirty="0" err="1"/>
              <a:t>웹캠을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ko-KR" altLang="en-US" b="1" dirty="0"/>
              <a:t>사용하기로 판단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75EC9-50E9-CF46-BFFF-E3A3D0998C3E}"/>
              </a:ext>
            </a:extLst>
          </p:cNvPr>
          <p:cNvSpPr txBox="1"/>
          <p:nvPr/>
        </p:nvSpPr>
        <p:spPr>
          <a:xfrm>
            <a:off x="282401" y="3847401"/>
            <a:ext cx="8852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Raspberry pi</a:t>
            </a:r>
            <a:r>
              <a:rPr lang="ko-KR" altLang="en-US" b="1" dirty="0"/>
              <a:t>에 가장 작은 모델 </a:t>
            </a:r>
            <a:r>
              <a:rPr lang="ko-KR" altLang="en-US" b="1" dirty="0" err="1"/>
              <a:t>탑재후</a:t>
            </a:r>
            <a:r>
              <a:rPr lang="ko-KR" altLang="en-US" b="1" dirty="0"/>
              <a:t> </a:t>
            </a:r>
            <a:r>
              <a:rPr lang="ko-KR" altLang="en-US" b="1" dirty="0" err="1"/>
              <a:t>웹캠</a:t>
            </a:r>
            <a:r>
              <a:rPr lang="ko-KR" altLang="en-US" b="1" dirty="0"/>
              <a:t> </a:t>
            </a:r>
            <a:r>
              <a:rPr lang="ko-KR" altLang="en-US" b="1" dirty="0" err="1"/>
              <a:t>실행시</a:t>
            </a:r>
            <a:r>
              <a:rPr lang="en-US" altLang="ko-KR" b="1" dirty="0"/>
              <a:t>,</a:t>
            </a:r>
            <a:r>
              <a:rPr lang="ko-KR" altLang="en-US" b="1" dirty="0"/>
              <a:t> </a:t>
            </a:r>
            <a:r>
              <a:rPr lang="en-US" altLang="ko-KR" b="1" dirty="0">
                <a:highlight>
                  <a:srgbClr val="FF0000"/>
                </a:highlight>
              </a:rPr>
              <a:t>25</a:t>
            </a:r>
            <a:r>
              <a:rPr lang="ko-KR" altLang="en-US" b="1" dirty="0">
                <a:highlight>
                  <a:srgbClr val="FF0000"/>
                </a:highlight>
              </a:rPr>
              <a:t>초당 </a:t>
            </a:r>
            <a:r>
              <a:rPr lang="en-US" altLang="ko-KR" b="1" dirty="0">
                <a:highlight>
                  <a:srgbClr val="FF0000"/>
                </a:highlight>
              </a:rPr>
              <a:t>1</a:t>
            </a:r>
            <a:r>
              <a:rPr lang="ko-KR" altLang="en-US" b="1" dirty="0">
                <a:highlight>
                  <a:srgbClr val="FF0000"/>
                </a:highlight>
              </a:rPr>
              <a:t>프레임</a:t>
            </a:r>
            <a:r>
              <a:rPr lang="ko-KR" altLang="en-US" b="1" dirty="0"/>
              <a:t> 정도의 성능을 보여 </a:t>
            </a:r>
            <a:endParaRPr lang="en-US" altLang="ko-KR" b="1" dirty="0"/>
          </a:p>
          <a:p>
            <a:r>
              <a:rPr lang="ko-KR" altLang="en-US" b="1" dirty="0"/>
              <a:t>주어 무의미하다 판단</a:t>
            </a:r>
            <a:r>
              <a:rPr lang="en-US" altLang="ko-KR" b="1" dirty="0"/>
              <a:t>.</a:t>
            </a:r>
            <a:r>
              <a:rPr lang="ko-KR" altLang="en-US" b="1" dirty="0"/>
              <a:t>  현재 가지고 있는 </a:t>
            </a:r>
            <a:r>
              <a:rPr lang="en-US" altLang="ko-KR" b="1" dirty="0"/>
              <a:t>RAM 4GB</a:t>
            </a:r>
            <a:r>
              <a:rPr lang="ko-KR" altLang="en-US" b="1" dirty="0"/>
              <a:t> 노트북으로 임의 변경함 </a:t>
            </a:r>
            <a:r>
              <a:rPr lang="en-US" altLang="ko-KR" b="1" dirty="0"/>
              <a:t>-&gt;</a:t>
            </a:r>
            <a:r>
              <a:rPr lang="ko-KR" altLang="en-US" b="1" dirty="0"/>
              <a:t> </a:t>
            </a:r>
            <a:r>
              <a:rPr lang="en-US" altLang="ko-KR" b="1" dirty="0"/>
              <a:t>2~3</a:t>
            </a:r>
            <a:r>
              <a:rPr lang="ko-KR" altLang="en-US" b="1" dirty="0"/>
              <a:t>초당 </a:t>
            </a:r>
            <a:endParaRPr lang="en-US" altLang="ko-KR" b="1" dirty="0"/>
          </a:p>
          <a:p>
            <a:r>
              <a:rPr lang="en-US" altLang="ko-KR" b="1" dirty="0"/>
              <a:t>1</a:t>
            </a:r>
            <a:r>
              <a:rPr lang="ko-KR" altLang="en-US" b="1" dirty="0"/>
              <a:t>프레임 정도 나옴</a:t>
            </a:r>
          </a:p>
        </p:txBody>
      </p:sp>
    </p:spTree>
    <p:extLst>
      <p:ext uri="{BB962C8B-B14F-4D97-AF65-F5344CB8AC3E}">
        <p14:creationId xmlns:p14="http://schemas.microsoft.com/office/powerpoint/2010/main" val="12315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FBDF7C0-9522-A14D-946A-E0B5810DB4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ore-KR" altLang="en-US" dirty="0"/>
              <a:t>현재</a:t>
            </a:r>
            <a:r>
              <a:rPr kumimoji="1" lang="ko-KR" altLang="en-US" dirty="0"/>
              <a:t> 구현 방법</a:t>
            </a:r>
            <a:endParaRPr kumimoji="1" lang="ko-Kore-KR" altLang="en-US" dirty="0"/>
          </a:p>
        </p:txBody>
      </p:sp>
      <p:pic>
        <p:nvPicPr>
          <p:cNvPr id="4" name="그림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B37486ED-632D-A143-86A2-C869A5EBA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3987"/>
            <a:ext cx="7772400" cy="42037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A0C91D6-46D6-A045-940B-7A6B5AC17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07" y="4661641"/>
            <a:ext cx="5063710" cy="1999564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54BE6D7-37C7-DE46-8E8A-B1CDEA0C4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33528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1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6D9D03A-C1CA-0646-8AFD-E0535B4A1F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영상 자료</a:t>
            </a:r>
            <a:endParaRPr kumimoji="1" lang="ko-Kore-KR" altLang="en-US" dirty="0"/>
          </a:p>
        </p:txBody>
      </p:sp>
      <p:pic>
        <p:nvPicPr>
          <p:cNvPr id="7" name="KakaoTalk_Video_2021-08-16-15-33-22_A8HdKi.mp4" descr="KakaoTalk_Video_2021-08-16-15-33-22_A8HdKi.mp4">
            <a:hlinkClick r:id="" action="ppaction://media"/>
            <a:extLst>
              <a:ext uri="{FF2B5EF4-FFF2-40B4-BE49-F238E27FC236}">
                <a16:creationId xmlns:a16="http://schemas.microsoft.com/office/drawing/2014/main" id="{78DA5C13-BB84-1140-851C-3E1E400C8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6" y="11951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9C987AD-568A-754B-A700-BCB99BCB5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6576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BC0E846-8744-0340-82B0-4BBE7969F7A6}"/>
              </a:ext>
            </a:extLst>
          </p:cNvPr>
          <p:cNvSpPr/>
          <p:nvPr/>
        </p:nvSpPr>
        <p:spPr>
          <a:xfrm>
            <a:off x="983972" y="1434072"/>
            <a:ext cx="66592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ore-KR" altLang="en-US" sz="3000" dirty="0"/>
              <a:t>프로젝트</a:t>
            </a:r>
            <a:r>
              <a:rPr kumimoji="1" lang="ko-KR" altLang="en-US" sz="3000" dirty="0"/>
              <a:t> 진행 자료 및 코드 드라이브 주소</a:t>
            </a:r>
            <a:endParaRPr kumimoji="1" lang="ko-Kore-KR" altLang="en-US" sz="3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A8E2BE-334E-4645-BCE3-21C7EB3400D4}"/>
              </a:ext>
            </a:extLst>
          </p:cNvPr>
          <p:cNvSpPr/>
          <p:nvPr/>
        </p:nvSpPr>
        <p:spPr>
          <a:xfrm>
            <a:off x="811032" y="3587537"/>
            <a:ext cx="7005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drive.google.com</a:t>
            </a:r>
            <a:r>
              <a:rPr kumimoji="1" lang="en" altLang="ko-Kore-KR" dirty="0"/>
              <a:t>/drive/folders/1hsYnlIF9SrhK5nbsostli3cAuYMtqlC0?usp=sharing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4952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-152400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-1524000" y="2910826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CDDDB0E5-C9C9-44D8-BEB8-16A6CA8920CA}"/>
              </a:ext>
            </a:extLst>
          </p:cNvPr>
          <p:cNvGrpSpPr/>
          <p:nvPr/>
        </p:nvGrpSpPr>
        <p:grpSpPr>
          <a:xfrm>
            <a:off x="4488871" y="1319368"/>
            <a:ext cx="5621924" cy="958096"/>
            <a:chOff x="4753009" y="790578"/>
            <a:chExt cx="5621924" cy="9580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0B0A2E-B69D-4686-9B34-E9CF61AD14CF}"/>
                </a:ext>
              </a:extLst>
            </p:cNvPr>
            <p:cNvSpPr txBox="1"/>
            <p:nvPr/>
          </p:nvSpPr>
          <p:spPr>
            <a:xfrm>
              <a:off x="5946145" y="1069021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프로젝트 계획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331986-E857-4609-B617-F76377A73F02}"/>
                </a:ext>
              </a:extLst>
            </p:cNvPr>
            <p:cNvSpPr txBox="1"/>
            <p:nvPr/>
          </p:nvSpPr>
          <p:spPr>
            <a:xfrm>
              <a:off x="4753009" y="1008016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1B7BFE-C7D7-4846-B6EF-E78809137F86}"/>
                </a:ext>
              </a:extLst>
            </p:cNvPr>
            <p:cNvSpPr/>
            <p:nvPr/>
          </p:nvSpPr>
          <p:spPr>
            <a:xfrm>
              <a:off x="4753009" y="790578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B7350D3-4353-45F7-BF03-021199F2298D}"/>
              </a:ext>
            </a:extLst>
          </p:cNvPr>
          <p:cNvGrpSpPr/>
          <p:nvPr/>
        </p:nvGrpSpPr>
        <p:grpSpPr>
          <a:xfrm>
            <a:off x="4488871" y="2949952"/>
            <a:ext cx="5603861" cy="958096"/>
            <a:chOff x="5276743" y="2230161"/>
            <a:chExt cx="5603861" cy="9580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4EDEA-EFF2-4A05-A482-92CFDD885CEF}"/>
                </a:ext>
              </a:extLst>
            </p:cNvPr>
            <p:cNvSpPr txBox="1"/>
            <p:nvPr/>
          </p:nvSpPr>
          <p:spPr>
            <a:xfrm>
              <a:off x="6451816" y="2525231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프로젝트 진행상황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A08F88-D243-4550-8E31-B93DA73D17CE}"/>
                </a:ext>
              </a:extLst>
            </p:cNvPr>
            <p:cNvSpPr txBox="1"/>
            <p:nvPr/>
          </p:nvSpPr>
          <p:spPr>
            <a:xfrm>
              <a:off x="5276743" y="2447599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9B487FA-C5D3-415D-9C56-BE12457EB2F4}"/>
                </a:ext>
              </a:extLst>
            </p:cNvPr>
            <p:cNvSpPr/>
            <p:nvPr/>
          </p:nvSpPr>
          <p:spPr>
            <a:xfrm>
              <a:off x="5276743" y="2230161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C2E432-B497-422F-8B32-AB2B0B147F5D}"/>
              </a:ext>
            </a:extLst>
          </p:cNvPr>
          <p:cNvGrpSpPr/>
          <p:nvPr/>
        </p:nvGrpSpPr>
        <p:grpSpPr>
          <a:xfrm>
            <a:off x="4488871" y="4623750"/>
            <a:ext cx="5595548" cy="958096"/>
            <a:chOff x="6324210" y="5109327"/>
            <a:chExt cx="5595548" cy="95809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3F3B3A-F7F3-4BF4-B2C0-3E0DDB19AB2D}"/>
                </a:ext>
              </a:extLst>
            </p:cNvPr>
            <p:cNvSpPr txBox="1"/>
            <p:nvPr/>
          </p:nvSpPr>
          <p:spPr>
            <a:xfrm>
              <a:off x="7490970" y="5404396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cs typeface="Arial" pitchFamily="34" charset="0"/>
                </a:rPr>
                <a:t>프로젝트 변경사항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31FB6E-8C9A-40B7-8594-A93E33F43832}"/>
                </a:ext>
              </a:extLst>
            </p:cNvPr>
            <p:cNvSpPr txBox="1"/>
            <p:nvPr/>
          </p:nvSpPr>
          <p:spPr>
            <a:xfrm>
              <a:off x="6324210" y="5326765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40CF0BC-5F8F-4C30-8EC7-27D55E1038BE}"/>
                </a:ext>
              </a:extLst>
            </p:cNvPr>
            <p:cNvSpPr/>
            <p:nvPr/>
          </p:nvSpPr>
          <p:spPr>
            <a:xfrm>
              <a:off x="6324210" y="5109327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581783" y="781785"/>
            <a:ext cx="29259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Index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계획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4198483" y="2642363"/>
            <a:ext cx="46296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농촌에서는 해마다 </a:t>
            </a:r>
            <a:r>
              <a:rPr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유해동물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에 의한 농업 피해로 인해</a:t>
            </a:r>
            <a:endParaRPr lang="en-US" altLang="ko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골머리를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앓고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있다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 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멧돼지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고라니 와 같은 유해동물의 </a:t>
            </a:r>
            <a:r>
              <a:rPr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개체수는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급격히 증가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하고 있고 산림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농경지</a:t>
            </a:r>
            <a:r>
              <a:rPr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 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도심까지</a:t>
            </a:r>
            <a:endParaRPr lang="en-US" altLang="ko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서식지를 확장</a:t>
            </a:r>
            <a:r>
              <a:rPr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시키고 있다 </a:t>
            </a:r>
          </a:p>
          <a:p>
            <a:pPr marL="0" indent="0" algn="just">
              <a:lnSpc>
                <a:spcPct val="100000"/>
              </a:lnSpc>
              <a:buNone/>
            </a:pPr>
            <a:endParaRPr kumimoji="1" lang="en-US" altLang="ko-Kore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kumimoji="1" lang="en-US" altLang="ko-Kore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ko-Kore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지금까지</a:t>
            </a:r>
            <a:r>
              <a:rPr kumimoji="1" lang="ko-KR" altLang="en-US" sz="1400" b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이러한 유해동물을 처치하기 위해서</a:t>
            </a:r>
            <a:endParaRPr kumimoji="1" lang="en-US" altLang="ko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많은 장치들이 나왔지만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이러한 퇴치 장치의 대부분은</a:t>
            </a:r>
            <a:endParaRPr kumimoji="1" lang="en-US" altLang="ko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레이더를 사용해 </a:t>
            </a:r>
            <a:r>
              <a:rPr kumimoji="1"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사람과 유해동물을 구분하지 못했다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또한 몇몇 유해동물의 높은 지능으로 인해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기존의 퇴치장치의 단순한 </a:t>
            </a:r>
            <a:r>
              <a:rPr kumimoji="1"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퇴치동작을 학습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하게 되어서 나중에는 효과적인 퇴치가 이루어지지 못한다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  <a:endParaRPr kumimoji="1" lang="ko-Kore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pic>
        <p:nvPicPr>
          <p:cNvPr id="74" name="그림 73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E37EA1A3-83C8-48D5-B2E7-FAE12287A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9" y="1977219"/>
            <a:ext cx="3695460" cy="4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5A1342-193A-479B-96B7-43BA6E05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" y="1830752"/>
            <a:ext cx="4512396" cy="430087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계획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C3F78E-E79B-409A-AFF2-5973D7AA2BD8}"/>
              </a:ext>
            </a:extLst>
          </p:cNvPr>
          <p:cNvSpPr txBox="1"/>
          <p:nvPr/>
        </p:nvSpPr>
        <p:spPr>
          <a:xfrm>
            <a:off x="4838008" y="2857806"/>
            <a:ext cx="40566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ore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동물이</a:t>
            </a:r>
            <a:r>
              <a:rPr kumimoji="1" lang="ko-KR" altLang="en-US" sz="1400" b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감지되고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퇴치방법은 왼쪽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그림과 같다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약 </a:t>
            </a:r>
            <a:r>
              <a:rPr kumimoji="1" lang="en-US" altLang="ko-KR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r>
              <a:rPr kumimoji="1"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단계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로 구상을 하고 있으며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3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단계가 지나도 유해동물이 그대로 </a:t>
            </a:r>
            <a:r>
              <a:rPr kumimoji="1" lang="ko-KR" altLang="en-US" sz="14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남아있다면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1"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사용자의 핸드폰으로 현재 상태를 이미지로 보내주는 알람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이 간다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</a:p>
          <a:p>
            <a:pPr algn="just"/>
            <a:endParaRPr kumimoji="1" lang="en-US" altLang="ko-Kore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algn="just"/>
            <a:endParaRPr kumimoji="1" lang="en-US" altLang="ko-Kore-KR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  <a:p>
            <a:pPr algn="just"/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또한 기계의 오작동때문에 사람을 잘못 인식하는 오작동을 고려해서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,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휴대폰으로 해당 기기의 </a:t>
            </a:r>
            <a:r>
              <a:rPr kumimoji="1" lang="ko-KR" altLang="en-US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전원을 </a:t>
            </a:r>
            <a:r>
              <a:rPr kumimoji="1" lang="en-US" altLang="ko-Kore-KR" sz="1400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on/off</a:t>
            </a:r>
            <a:r>
              <a:rPr kumimoji="1" lang="ko-KR" altLang="en-US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할 수 있게 제작한다</a:t>
            </a:r>
            <a:r>
              <a:rPr kumimoji="1" lang="en-US" altLang="ko-KR" sz="14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.</a:t>
            </a:r>
            <a:endParaRPr kumimoji="1" lang="ko-Kore-KR" altLang="en-US" sz="14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477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진행상황</a:t>
            </a:r>
            <a:endParaRPr lang="en-US" dirty="0"/>
          </a:p>
        </p:txBody>
      </p:sp>
      <p:pic>
        <p:nvPicPr>
          <p:cNvPr id="4" name="그림 3" descr="텍스트, 다른이(가) 표시된 사진&#10;&#10;자동 생성된 설명">
            <a:extLst>
              <a:ext uri="{FF2B5EF4-FFF2-40B4-BE49-F238E27FC236}">
                <a16:creationId xmlns:a16="http://schemas.microsoft.com/office/drawing/2014/main" id="{F1C08BFE-BD2E-4DD9-A6AF-151DD2897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7" y="1465040"/>
            <a:ext cx="7464829" cy="5121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0FC9D-D3EE-45E3-BE9F-FE9964ACECDA}"/>
              </a:ext>
            </a:extLst>
          </p:cNvPr>
          <p:cNvSpPr txBox="1"/>
          <p:nvPr/>
        </p:nvSpPr>
        <p:spPr>
          <a:xfrm>
            <a:off x="4038408" y="6117463"/>
            <a:ext cx="486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highlight>
                  <a:srgbClr val="FFFF00"/>
                </a:highlight>
              </a:rPr>
              <a:t>Roboflow</a:t>
            </a:r>
            <a:r>
              <a:rPr lang="ko-KR" altLang="en-US" b="1" dirty="0">
                <a:highlight>
                  <a:srgbClr val="FFFF00"/>
                </a:highlight>
              </a:rPr>
              <a:t>를 이용한 이미지 데이터 </a:t>
            </a:r>
            <a:r>
              <a:rPr lang="en-US" altLang="ko-KR" b="1" dirty="0">
                <a:highlight>
                  <a:srgbClr val="FFFF00"/>
                </a:highlight>
              </a:rPr>
              <a:t>annotation</a:t>
            </a:r>
            <a:endParaRPr lang="ko-KR" altLang="en-US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85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E3EDA4-3C8C-3A43-81C6-1FF1A1275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프로젝트 진행상황</a:t>
            </a:r>
            <a:endParaRPr kumimoji="1" lang="ko-Kore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BA7CAD52-15DE-E34E-9EB8-DECF9D277A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61"/>
          <a:stretch/>
        </p:blipFill>
        <p:spPr>
          <a:xfrm>
            <a:off x="556591" y="1678885"/>
            <a:ext cx="1759226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31E2CD-C059-DB46-9205-931A35814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18" y="1678885"/>
            <a:ext cx="5588000" cy="4279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0428D-9158-BD4A-A163-53ABE96BBC8C}"/>
              </a:ext>
            </a:extLst>
          </p:cNvPr>
          <p:cNvSpPr txBox="1"/>
          <p:nvPr/>
        </p:nvSpPr>
        <p:spPr>
          <a:xfrm>
            <a:off x="278296" y="4870174"/>
            <a:ext cx="1896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Yolov5 </a:t>
            </a:r>
            <a:r>
              <a:rPr kumimoji="1" lang="ko-KR" altLang="en-US" dirty="0"/>
              <a:t>제공 모델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3179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9764860-E15D-8A47-847D-B23BA75C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6732"/>
            <a:ext cx="7561690" cy="567126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진행상황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0FC9D-D3EE-45E3-BE9F-FE9964ACECDA}"/>
              </a:ext>
            </a:extLst>
          </p:cNvPr>
          <p:cNvSpPr txBox="1"/>
          <p:nvPr/>
        </p:nvSpPr>
        <p:spPr>
          <a:xfrm>
            <a:off x="4038408" y="6117463"/>
            <a:ext cx="486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YOLOV5</a:t>
            </a:r>
            <a:r>
              <a:rPr lang="ko-KR" altLang="en-US" b="1" dirty="0">
                <a:highlight>
                  <a:srgbClr val="FFFF00"/>
                </a:highlight>
              </a:rPr>
              <a:t>를 사용해 다른 조건의 모델 </a:t>
            </a:r>
            <a:r>
              <a:rPr lang="en-US" altLang="ko-KR" b="1" dirty="0">
                <a:highlight>
                  <a:srgbClr val="FFFF00"/>
                </a:highlight>
              </a:rPr>
              <a:t>3</a:t>
            </a:r>
            <a:r>
              <a:rPr lang="ko-KR" altLang="en-US" b="1" dirty="0">
                <a:highlight>
                  <a:srgbClr val="FFFF00"/>
                </a:highlight>
              </a:rPr>
              <a:t>개 생성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7E44BF4-C2BA-4F52-BD23-943349F45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87" b="32878"/>
          <a:stretch/>
        </p:blipFill>
        <p:spPr>
          <a:xfrm>
            <a:off x="7183997" y="2297860"/>
            <a:ext cx="1841595" cy="55880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053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7E28C57-F315-1347-A8EC-99F43A208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440"/>
            <a:ext cx="7498080" cy="562356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진행상황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0FC9D-D3EE-45E3-BE9F-FE9964ACECDA}"/>
              </a:ext>
            </a:extLst>
          </p:cNvPr>
          <p:cNvSpPr txBox="1"/>
          <p:nvPr/>
        </p:nvSpPr>
        <p:spPr>
          <a:xfrm>
            <a:off x="4038408" y="6117463"/>
            <a:ext cx="4862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YOLOV5</a:t>
            </a:r>
            <a:r>
              <a:rPr lang="ko-KR" altLang="en-US" b="1" dirty="0">
                <a:highlight>
                  <a:srgbClr val="FFFF00"/>
                </a:highlight>
              </a:rPr>
              <a:t>를 사용해 다른 조건의 모델 </a:t>
            </a:r>
            <a:r>
              <a:rPr lang="en-US" altLang="ko-KR" b="1" dirty="0">
                <a:highlight>
                  <a:srgbClr val="FFFF00"/>
                </a:highlight>
              </a:rPr>
              <a:t>3</a:t>
            </a:r>
            <a:r>
              <a:rPr lang="ko-KR" altLang="en-US" b="1" dirty="0">
                <a:highlight>
                  <a:srgbClr val="FFFF00"/>
                </a:highlight>
              </a:rPr>
              <a:t>개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2521E-CFDB-4B5F-B99B-99B9956B2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26" r="-2451"/>
          <a:stretch/>
        </p:blipFill>
        <p:spPr>
          <a:xfrm>
            <a:off x="6854064" y="2258579"/>
            <a:ext cx="1886720" cy="65409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478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542BD3-5C24-EF44-A06A-DA97EB9AE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084"/>
            <a:ext cx="7638553" cy="572891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 진행상황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BF6227-9804-4151-8DE2-B16E1E3A76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2" b="64725"/>
          <a:stretch/>
        </p:blipFill>
        <p:spPr>
          <a:xfrm>
            <a:off x="7080368" y="2368853"/>
            <a:ext cx="1842177" cy="65409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4F035C-88AB-4C58-A8CC-A46A69C05579}"/>
              </a:ext>
            </a:extLst>
          </p:cNvPr>
          <p:cNvSpPr txBox="1"/>
          <p:nvPr/>
        </p:nvSpPr>
        <p:spPr>
          <a:xfrm>
            <a:off x="4059600" y="5901203"/>
            <a:ext cx="486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highlight>
                  <a:srgbClr val="FF0000"/>
                </a:highlight>
              </a:rPr>
              <a:t>현재까지 </a:t>
            </a:r>
            <a:r>
              <a:rPr lang="en-US" altLang="ko-KR" b="1" dirty="0">
                <a:highlight>
                  <a:srgbClr val="FF0000"/>
                </a:highlight>
              </a:rPr>
              <a:t>Epoch 50</a:t>
            </a:r>
            <a:r>
              <a:rPr lang="ko-KR" altLang="en-US" b="1" dirty="0">
                <a:highlight>
                  <a:srgbClr val="FF0000"/>
                </a:highlight>
              </a:rPr>
              <a:t>에 </a:t>
            </a:r>
            <a:r>
              <a:rPr lang="en-US" altLang="ko-KR" b="1" dirty="0">
                <a:highlight>
                  <a:srgbClr val="FF0000"/>
                </a:highlight>
              </a:rPr>
              <a:t>model </a:t>
            </a:r>
            <a:r>
              <a:rPr lang="ko-KR" altLang="en-US" b="1" dirty="0">
                <a:highlight>
                  <a:srgbClr val="FF0000"/>
                </a:highlight>
              </a:rPr>
              <a:t>은</a:t>
            </a:r>
            <a:r>
              <a:rPr lang="en-US" altLang="ko-KR" b="1" dirty="0">
                <a:highlight>
                  <a:srgbClr val="FF0000"/>
                </a:highlight>
              </a:rPr>
              <a:t> yolov5l</a:t>
            </a:r>
            <a:r>
              <a:rPr lang="ko-KR" altLang="en-US" b="1" dirty="0">
                <a:highlight>
                  <a:srgbClr val="FF0000"/>
                </a:highlight>
              </a:rPr>
              <a:t>가 최적</a:t>
            </a:r>
            <a:r>
              <a:rPr lang="en-US" altLang="ko-KR" b="1" dirty="0">
                <a:highlight>
                  <a:srgbClr val="FF0000"/>
                </a:highlight>
              </a:rPr>
              <a:t>, </a:t>
            </a:r>
            <a:r>
              <a:rPr lang="ko-KR" altLang="en-US" b="1" dirty="0">
                <a:highlight>
                  <a:srgbClr val="FF0000"/>
                </a:highlight>
              </a:rPr>
              <a:t>모델 개선 필요</a:t>
            </a:r>
          </a:p>
        </p:txBody>
      </p:sp>
    </p:spTree>
    <p:extLst>
      <p:ext uri="{BB962C8B-B14F-4D97-AF65-F5344CB8AC3E}">
        <p14:creationId xmlns:p14="http://schemas.microsoft.com/office/powerpoint/2010/main" val="173441862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사용자 지정 2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 ExtraBold"/>
        <a:ea typeface="나눔고딕 ExtraBold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316</Words>
  <Application>Microsoft Macintosh PowerPoint</Application>
  <PresentationFormat>화면 슬라이드 쇼(4:3)</PresentationFormat>
  <Paragraphs>51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나눔고딕 ExtraBold</vt:lpstr>
      <vt:lpstr>나눔고딕</vt:lpstr>
      <vt:lpstr>NANUMGOTHIC EXTRABOLD</vt:lpstr>
      <vt:lpstr>Arial</vt:lpstr>
      <vt:lpstr>Contents Slide Master</vt:lpstr>
      <vt:lpstr>Section Break Slide Master</vt:lpstr>
      <vt:lpstr>Cover and End Slide Master</vt:lpstr>
      <vt:lpstr>1_Contents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박지성</cp:lastModifiedBy>
  <cp:revision>64</cp:revision>
  <dcterms:created xsi:type="dcterms:W3CDTF">2020-01-20T05:08:25Z</dcterms:created>
  <dcterms:modified xsi:type="dcterms:W3CDTF">2021-08-16T07:15:01Z</dcterms:modified>
</cp:coreProperties>
</file>